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  <p:embeddedFont>
      <p:font typeface="Lora"/>
      <p:regular r:id="rId34"/>
      <p:bold r:id="rId35"/>
      <p:italic r:id="rId36"/>
      <p:boldItalic r:id="rId37"/>
    </p:embeddedFont>
    <p:embeddedFont>
      <p:font typeface="Josefi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italic.fntdata"/><Relationship Id="rId20" Type="http://schemas.openxmlformats.org/officeDocument/2006/relationships/slide" Target="slides/slide15.xml"/><Relationship Id="rId41" Type="http://schemas.openxmlformats.org/officeDocument/2006/relationships/font" Target="fonts/Josefi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Lora-bold.fntdata"/><Relationship Id="rId12" Type="http://schemas.openxmlformats.org/officeDocument/2006/relationships/slide" Target="slides/slide7.xml"/><Relationship Id="rId34" Type="http://schemas.openxmlformats.org/officeDocument/2006/relationships/font" Target="fonts/Lora-regular.fntdata"/><Relationship Id="rId15" Type="http://schemas.openxmlformats.org/officeDocument/2006/relationships/slide" Target="slides/slide10.xml"/><Relationship Id="rId37" Type="http://schemas.openxmlformats.org/officeDocument/2006/relationships/font" Target="fonts/Lora-boldItalic.fntdata"/><Relationship Id="rId14" Type="http://schemas.openxmlformats.org/officeDocument/2006/relationships/slide" Target="slides/slide9.xml"/><Relationship Id="rId36" Type="http://schemas.openxmlformats.org/officeDocument/2006/relationships/font" Target="fonts/Lora-italic.fntdata"/><Relationship Id="rId17" Type="http://schemas.openxmlformats.org/officeDocument/2006/relationships/slide" Target="slides/slide12.xml"/><Relationship Id="rId39" Type="http://schemas.openxmlformats.org/officeDocument/2006/relationships/font" Target="fonts/JosefinSans-bold.fntdata"/><Relationship Id="rId16" Type="http://schemas.openxmlformats.org/officeDocument/2006/relationships/slide" Target="slides/slide11.xml"/><Relationship Id="rId38" Type="http://schemas.openxmlformats.org/officeDocument/2006/relationships/font" Target="fonts/Josefi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fd313ae319d543f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fd313ae319d543f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8c5a714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8c5a714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36f202d7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36f202d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8c5a714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8c5a714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d313ae319d543f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d313ae319d543f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7e8e527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7e8e527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8c5a714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8c5a714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9ada6c2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9ada6c2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8c5a714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8c5a714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d313ae319d543f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fd313ae319d543f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d313ae319d543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d313ae319d543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d313ae319d543f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d313ae319d543f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313ae319d543f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313ae319d543f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8dca311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8dca311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9ada6c2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9ada6c2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36f202d7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36f202d7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fd313ae319d543f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fd313ae319d543f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fd313ae319d543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fd313ae319d543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31b9cc00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31b9cc00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31b9cc00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31b9cc00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fd313ae319d543f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fd313ae319d543f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31b9cc00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31b9cc00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31b9cc001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31b9cc001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3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593800" y="1496700"/>
            <a:ext cx="3956400" cy="21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E2 </a:t>
            </a:r>
            <a:r>
              <a:rPr lang="en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Escape</a:t>
            </a:r>
            <a:r>
              <a:rPr lang="en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 Room - Circuit</a:t>
            </a: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Maze</a:t>
            </a:r>
            <a:endParaRPr>
              <a:solidFill>
                <a:schemeClr val="lt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FEF"/>
            </a:gs>
            <a:gs pos="50000">
              <a:srgbClr val="B6D7A8"/>
            </a:gs>
            <a:gs pos="100000">
              <a:srgbClr val="EFEFEF"/>
            </a:gs>
          </a:gsLst>
          <a:lin ang="540001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1769700" y="1784700"/>
            <a:ext cx="5604600" cy="1574100"/>
          </a:xfrm>
          <a:prstGeom prst="rect">
            <a:avLst/>
          </a:prstGeom>
          <a:effectLst>
            <a:outerShdw blurRad="57150" rotWithShape="0" algn="bl" dir="15840000" dist="57150">
              <a:srgbClr val="000000">
                <a:alpha val="52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Project Backg</a:t>
            </a: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round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type="title"/>
          </p:nvPr>
        </p:nvSpPr>
        <p:spPr>
          <a:xfrm>
            <a:off x="1271175" y="368300"/>
            <a:ext cx="3484800" cy="572700"/>
          </a:xfrm>
          <a:prstGeom prst="rect">
            <a:avLst/>
          </a:prstGeom>
          <a:effectLst>
            <a:outerShdw blurRad="57150" rotWithShape="0" algn="bl" dir="4800000" dist="47625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Primary Stakeholders</a:t>
            </a:r>
            <a:endParaRPr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186300" y="1152475"/>
            <a:ext cx="8771400" cy="18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Courtney Langerud</a:t>
            </a:r>
            <a:r>
              <a:rPr lang="en"/>
              <a:t>: </a:t>
            </a:r>
            <a:r>
              <a:rPr lang="en">
                <a:solidFill>
                  <a:srgbClr val="B7B7B7"/>
                </a:solidFill>
              </a:rPr>
              <a:t>ASU Staff, E2 organizer, Epics coordinator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Jesse Rutzen</a:t>
            </a:r>
            <a:r>
              <a:rPr lang="en"/>
              <a:t>: </a:t>
            </a:r>
            <a:r>
              <a:rPr lang="en">
                <a:solidFill>
                  <a:srgbClr val="B7B7B7"/>
                </a:solidFill>
              </a:rPr>
              <a:t>Engineering Academic Facilities Specialist, in Logistics/Materials/Construction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775" y="3477225"/>
            <a:ext cx="5677550" cy="1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Background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E2 is an engineering camp for incoming ASU freshman in engineering that takes place over a few days at Prescott Pines.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 many it is the first time getting to experience engineering as an ASU student.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type="title"/>
          </p:nvPr>
        </p:nvSpPr>
        <p:spPr>
          <a:xfrm>
            <a:off x="1295550" y="451500"/>
            <a:ext cx="3029400" cy="572700"/>
          </a:xfrm>
          <a:prstGeom prst="rect">
            <a:avLst/>
          </a:prstGeom>
          <a:effectLst>
            <a:outerShdw blurRad="57150" rotWithShape="0" algn="bl" dir="4560000" dist="57150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Project Problem</a:t>
            </a:r>
            <a:endParaRPr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1295550" y="1811250"/>
            <a:ext cx="6675000" cy="15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2"/>
                </a:solidFill>
              </a:rPr>
              <a:t>ASU’s return to an in person E2 needs fresh activities to engage the new incoming students. The Escape Room for E2 is without a circuit aspect and requires several implementations to be interacted with. With a large Electrical Engineering school it is almost pivotal there is an implementation involved in E2.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FEF"/>
            </a:gs>
            <a:gs pos="51000">
              <a:srgbClr val="EA9999"/>
            </a:gs>
            <a:gs pos="100000">
              <a:srgbClr val="EFEFEF"/>
            </a:gs>
          </a:gsLst>
          <a:lin ang="5400012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1967550" y="1603650"/>
            <a:ext cx="5208900" cy="1936200"/>
          </a:xfrm>
          <a:prstGeom prst="rect">
            <a:avLst/>
          </a:prstGeom>
          <a:effectLst>
            <a:outerShdw blurRad="57150" rotWithShape="0" algn="bl" dir="15840000" dist="66675">
              <a:srgbClr val="000000">
                <a:alpha val="44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Solution Overview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1185634" y="1621794"/>
            <a:ext cx="4917600" cy="3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Requirements</a:t>
            </a:r>
            <a:endParaRPr u="sng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A working circuit box for jumping wires. The solution must implement the given “key” from the prior puzzle.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Less than 6lbs and within about 2 square feet.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Requires 3 similar solutions to fix onto a locker where the main puzzles are.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u="sng">
                <a:solidFill>
                  <a:schemeClr val="dk1"/>
                </a:solidFill>
              </a:rPr>
              <a:t>Criteria</a:t>
            </a:r>
            <a:endParaRPr u="sng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R</a:t>
            </a:r>
            <a:r>
              <a:rPr lang="en" sz="1600">
                <a:solidFill>
                  <a:schemeClr val="dk1"/>
                </a:solidFill>
              </a:rPr>
              <a:t>esettable (whatever that means for given solution) within 5 minutes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When solved, solution must deliver next step in maze</a:t>
            </a:r>
            <a:endParaRPr sz="1600"/>
          </a:p>
        </p:txBody>
      </p:sp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6000000" dist="381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Requirements &amp; Criteria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 amt="37000"/>
          </a:blip>
          <a:srcRect b="660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>
            <p:ph type="title"/>
          </p:nvPr>
        </p:nvSpPr>
        <p:spPr>
          <a:xfrm>
            <a:off x="794250" y="107050"/>
            <a:ext cx="2730000" cy="572700"/>
          </a:xfrm>
          <a:prstGeom prst="rect">
            <a:avLst/>
          </a:prstGeom>
          <a:effectLst>
            <a:outerShdw blurRad="57150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Current Concept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3678300" y="1424525"/>
            <a:ext cx="178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Decision</a:t>
            </a:r>
            <a:r>
              <a:rPr b="1" lang="en" sz="1500"/>
              <a:t> Matrix</a:t>
            </a:r>
            <a:endParaRPr b="1" sz="1500"/>
          </a:p>
        </p:txBody>
      </p:sp>
      <p:sp>
        <p:nvSpPr>
          <p:cNvPr id="163" name="Google Shape;163;p28"/>
          <p:cNvSpPr txBox="1"/>
          <p:nvPr/>
        </p:nvSpPr>
        <p:spPr>
          <a:xfrm>
            <a:off x="3688975" y="1840025"/>
            <a:ext cx="196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Magnetic Lock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Actuator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Solenoid Lock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Winner: Solenoid Lock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525" y="3577042"/>
            <a:ext cx="2509400" cy="167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5039" y="-1"/>
            <a:ext cx="2308961" cy="18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2925" y="4219563"/>
            <a:ext cx="1162050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 rot="10800000">
            <a:off x="-28151" y="-12625"/>
            <a:ext cx="9172176" cy="5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 wire connections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able to be altered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“Complex” Circuit solutions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too much base knowledge for participating time frame.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Metal 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would put unnecessary (potentially critical) stress on locker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Hatch/Hinged Door/Sliding Door</a:t>
            </a:r>
            <a:endParaRPr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Debated Solutions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700000" dist="476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Potential Impact of Solution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1492700" y="1490450"/>
            <a:ext cx="586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E2 is an introduction to collaboration and engineering to come at ASU.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E2 containing parts built from ASU students can encourage a positive loop of ever-improving engineering and E2 camps.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FEF"/>
            </a:gs>
            <a:gs pos="51000">
              <a:srgbClr val="6D9EEB"/>
            </a:gs>
            <a:gs pos="100000">
              <a:srgbClr val="EFEFEF"/>
            </a:gs>
          </a:gsLst>
          <a:lin ang="5400012" scaled="0"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2990400" y="1641600"/>
            <a:ext cx="3163200" cy="1860300"/>
          </a:xfrm>
          <a:prstGeom prst="rect">
            <a:avLst/>
          </a:prstGeom>
          <a:effectLst>
            <a:outerShdw blurRad="57150" rotWithShape="0" algn="bl" dir="15840000" dist="571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Next steps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FEF"/>
            </a:gs>
            <a:gs pos="51000">
              <a:srgbClr val="B4A7D6"/>
            </a:gs>
            <a:gs pos="100000">
              <a:srgbClr val="EFEFEF"/>
            </a:gs>
          </a:gsLst>
          <a:lin ang="5400012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616350" y="1687800"/>
            <a:ext cx="7911300" cy="1767900"/>
          </a:xfrm>
          <a:prstGeom prst="rect">
            <a:avLst/>
          </a:prstGeom>
          <a:effectLst>
            <a:outerShdw blurRad="100013" rotWithShape="0" algn="bl" dir="15120000" dist="66675">
              <a:srgbClr val="000000">
                <a:alpha val="55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efin Sans"/>
                <a:ea typeface="Josefin Sans"/>
                <a:cs typeface="Josefin Sans"/>
                <a:sym typeface="Josefin Sans"/>
              </a:rPr>
              <a:t>Team Member Introductions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-3151"/>
            <a:ext cx="9144000" cy="514979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490250" y="1351875"/>
            <a:ext cx="6945000" cy="3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701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2"/>
              <a:buFont typeface="Montserrat"/>
              <a:buChar char="●"/>
            </a:pPr>
            <a:r>
              <a:rPr lang="en" sz="202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goal of the semester is a working prototype by December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budget for the project is under the 500 dollars allotted for EPICS projects. The current prototype would cost around $40 total to produce. The Community Partner’s overall budget falls under the E2 program.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next step in the process is itemizing parts and getting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authorization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order them.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 the parts a mechanical solution can be derived for how to reveal the key to the next part of the activity.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490250" y="450150"/>
            <a:ext cx="6945000" cy="6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2"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b="1" sz="2022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PESTLE</a:t>
            </a:r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Economic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Social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Technological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Legal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Environmental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flipH="1"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appropriate supplies and 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Applying PESTLE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Splitting workloads effectively and efficiently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Diverting attention to other potential solutions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(since multiple solutions are desired in the end with </a:t>
            </a:r>
            <a:r>
              <a:rPr lang="en"/>
              <a:t>slight</a:t>
            </a:r>
            <a:r>
              <a:rPr lang="en"/>
              <a:t> variations)</a:t>
            </a:r>
            <a:endParaRPr/>
          </a:p>
        </p:txBody>
      </p:sp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>
            <p:ph type="ctrTitle"/>
          </p:nvPr>
        </p:nvSpPr>
        <p:spPr>
          <a:xfrm>
            <a:off x="2868000" y="2060400"/>
            <a:ext cx="3408000" cy="10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06300" y="1933650"/>
            <a:ext cx="3999900" cy="1056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Sophomore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Major: Electrical Engineering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 flipH="1">
            <a:off x="0" y="0"/>
            <a:ext cx="4714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99950" y="428175"/>
            <a:ext cx="27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Marquis Ramirez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5784" r="7755" t="5006"/>
          <a:stretch/>
        </p:blipFill>
        <p:spPr>
          <a:xfrm>
            <a:off x="1489050" y="1000875"/>
            <a:ext cx="1736776" cy="35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0" y="0"/>
            <a:ext cx="6768825" cy="52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549300" y="453425"/>
            <a:ext cx="204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Grace Clark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8941" r="19813" t="16548"/>
          <a:stretch/>
        </p:blipFill>
        <p:spPr>
          <a:xfrm>
            <a:off x="1503900" y="1026125"/>
            <a:ext cx="2045401" cy="35945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729475" y="2094000"/>
            <a:ext cx="3038400" cy="9555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ophomore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Major: Computer Science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CB9C"/>
            </a:gs>
            <a:gs pos="100000">
              <a:srgbClr val="F58F09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Nafea Alanazi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160350" y="2190275"/>
            <a:ext cx="3650700" cy="1095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Major: Electrical Engineering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75" y="1017725"/>
            <a:ext cx="2351426" cy="352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58999">
              <a:srgbClr val="2A1859"/>
            </a:gs>
            <a:gs pos="71000">
              <a:srgbClr val="361E74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9144000" cy="37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77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  <a:latin typeface="Lora"/>
                <a:ea typeface="Lora"/>
                <a:cs typeface="Lora"/>
                <a:sym typeface="Lora"/>
              </a:rPr>
              <a:t>Amal Shifwath Shaik</a:t>
            </a:r>
            <a:endParaRPr>
              <a:solidFill>
                <a:srgbClr val="FFF2C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128425" y="2100000"/>
            <a:ext cx="3194700" cy="9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Freshman</a:t>
            </a:r>
            <a:endParaRPr sz="17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Major : Computer Science</a:t>
            </a:r>
            <a:endParaRPr sz="17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500" y="950200"/>
            <a:ext cx="1602801" cy="327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599"/>
            </a:gs>
            <a:gs pos="100000">
              <a:srgbClr val="BF9000"/>
            </a:gs>
          </a:gsLst>
          <a:lin ang="5400012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 flipH="1" rot="10800000"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>
            <p:ph type="title"/>
          </p:nvPr>
        </p:nvSpPr>
        <p:spPr>
          <a:xfrm>
            <a:off x="3216750" y="431875"/>
            <a:ext cx="29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Murtadha AlAsadi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29400" y="2115300"/>
            <a:ext cx="3146100" cy="912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Freshman</a:t>
            </a:r>
            <a:endParaRPr sz="17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434343"/>
                </a:solidFill>
                <a:latin typeface="Lora"/>
                <a:ea typeface="Lora"/>
                <a:cs typeface="Lora"/>
                <a:sym typeface="Lora"/>
              </a:rPr>
              <a:t>Major: Electrical Engineering</a:t>
            </a:r>
            <a:endParaRPr sz="17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0" r="0" t="6838"/>
          <a:stretch/>
        </p:blipFill>
        <p:spPr>
          <a:xfrm>
            <a:off x="1408875" y="1004575"/>
            <a:ext cx="1807875" cy="355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C78D8"/>
            </a:gs>
            <a:gs pos="58999">
              <a:srgbClr val="073763"/>
            </a:gs>
            <a:gs pos="71000">
              <a:srgbClr val="0B5394"/>
            </a:gs>
            <a:gs pos="100000">
              <a:srgbClr val="1C458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 amt="75000"/>
          </a:blip>
          <a:srcRect b="9901" l="7287" r="6572" t="0"/>
          <a:stretch/>
        </p:blipFill>
        <p:spPr>
          <a:xfrm>
            <a:off x="0" y="0"/>
            <a:ext cx="91871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2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Rodrigo Avilez</a:t>
            </a:r>
            <a:endParaRPr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352075" y="2096550"/>
            <a:ext cx="3393000" cy="9504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Lora"/>
                <a:ea typeface="Lora"/>
                <a:cs typeface="Lora"/>
                <a:sym typeface="Lora"/>
              </a:rPr>
              <a:t>Freshman</a:t>
            </a:r>
            <a:endParaRPr sz="1700">
              <a:solidFill>
                <a:srgbClr val="F3F3F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F3F3F3"/>
                </a:solidFill>
                <a:latin typeface="Lora"/>
                <a:ea typeface="Lora"/>
                <a:cs typeface="Lora"/>
                <a:sym typeface="Lora"/>
              </a:rPr>
              <a:t>Major: Aerospace Engineering </a:t>
            </a:r>
            <a:endParaRPr sz="1700">
              <a:solidFill>
                <a:srgbClr val="F3F3F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b="0" l="0" r="9958" t="0"/>
          <a:stretch/>
        </p:blipFill>
        <p:spPr>
          <a:xfrm>
            <a:off x="1457925" y="998950"/>
            <a:ext cx="1954299" cy="33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9999"/>
            </a:gs>
            <a:gs pos="100000">
              <a:srgbClr val="A61C00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795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title"/>
          </p:nvPr>
        </p:nvSpPr>
        <p:spPr>
          <a:xfrm>
            <a:off x="3493950" y="503950"/>
            <a:ext cx="215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Cesar Vargas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420700" y="2120100"/>
            <a:ext cx="3362100" cy="9033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Sophomore</a:t>
            </a:r>
            <a:endParaRPr sz="17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Major: Electrical Engineering </a:t>
            </a:r>
            <a:endParaRPr sz="1700">
              <a:solidFill>
                <a:schemeClr val="lt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0" l="26788" r="0" t="0"/>
          <a:stretch/>
        </p:blipFill>
        <p:spPr>
          <a:xfrm>
            <a:off x="992700" y="1162275"/>
            <a:ext cx="2334875" cy="32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